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81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imo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w" pitchFamily="2" charset="77"/>
      <p:regular r:id="rId33"/>
    </p:embeddedFont>
    <p:embeddedFont>
      <p:font typeface="Now Bold" pitchFamily="2" charset="77"/>
      <p:regular r:id="rId34"/>
      <p:bold r:id="rId35"/>
    </p:embeddedFont>
    <p:embeddedFont>
      <p:font typeface="TAN Mon Cheri" pitchFamily="2" charset="0"/>
      <p:regular r:id="rId36"/>
    </p:embeddedFont>
    <p:embeddedFont>
      <p:font typeface="TT Commons Pro" panose="020B0103030102020204" pitchFamily="34" charset="77"/>
      <p:regular r:id="rId37"/>
    </p:embeddedFont>
    <p:embeddedFont>
      <p:font typeface="TT Commons Pro Bold" panose="020B0103030102020204" pitchFamily="34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" autoAdjust="0"/>
    <p:restoredTop sz="77347" autoAdjust="0"/>
  </p:normalViewPr>
  <p:slideViewPr>
    <p:cSldViewPr>
      <p:cViewPr varScale="1">
        <p:scale>
          <a:sx n="65" d="100"/>
          <a:sy n="65" d="100"/>
        </p:scale>
        <p:origin x="2160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76103318211051"/>
          <c:y val="3.2911130672600944E-2"/>
          <c:w val="0.80061097495263422"/>
          <c:h val="0.885398887541043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Decision Tree Tuned</c:v>
                </c:pt>
                <c:pt idx="1">
                  <c:v>KNN Tuned</c:v>
                </c:pt>
                <c:pt idx="2">
                  <c:v>Random Forest</c:v>
                </c:pt>
                <c:pt idx="3">
                  <c:v>Support Vector Classifier</c:v>
                </c:pt>
                <c:pt idx="4">
                  <c:v>KNN</c:v>
                </c:pt>
                <c:pt idx="5">
                  <c:v>Decision Tree</c:v>
                </c:pt>
                <c:pt idx="6">
                  <c:v>Ada Boost Classifier</c:v>
                </c:pt>
                <c:pt idx="7">
                  <c:v>Logistic Regression</c:v>
                </c:pt>
                <c:pt idx="8">
                  <c:v>Bagging DT</c:v>
                </c:pt>
                <c:pt idx="9">
                  <c:v>Gradient Boosting Classifier</c:v>
                </c:pt>
                <c:pt idx="10">
                  <c:v>Random Forest Tuned</c:v>
                </c:pt>
                <c:pt idx="11">
                  <c:v>SVC Tuned</c:v>
                </c:pt>
                <c:pt idx="12">
                  <c:v>Bagging SVC</c:v>
                </c:pt>
                <c:pt idx="13">
                  <c:v>Logistic Regression with Ridge</c:v>
                </c:pt>
                <c:pt idx="14">
                  <c:v>logistic Regression with Lasso</c:v>
                </c:pt>
                <c:pt idx="15">
                  <c:v>Ada Boost Classifier Tuned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60</c:v>
                </c:pt>
                <c:pt idx="1">
                  <c:v>63</c:v>
                </c:pt>
                <c:pt idx="2">
                  <c:v>64</c:v>
                </c:pt>
                <c:pt idx="3">
                  <c:v>65</c:v>
                </c:pt>
                <c:pt idx="4">
                  <c:v>68</c:v>
                </c:pt>
                <c:pt idx="5">
                  <c:v>68</c:v>
                </c:pt>
                <c:pt idx="6">
                  <c:v>71</c:v>
                </c:pt>
                <c:pt idx="7">
                  <c:v>75</c:v>
                </c:pt>
                <c:pt idx="8">
                  <c:v>75</c:v>
                </c:pt>
                <c:pt idx="9">
                  <c:v>76</c:v>
                </c:pt>
                <c:pt idx="10">
                  <c:v>77</c:v>
                </c:pt>
                <c:pt idx="11">
                  <c:v>78</c:v>
                </c:pt>
                <c:pt idx="12">
                  <c:v>80</c:v>
                </c:pt>
                <c:pt idx="13">
                  <c:v>81</c:v>
                </c:pt>
                <c:pt idx="14">
                  <c:v>81</c:v>
                </c:pt>
                <c:pt idx="15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FF-314A-9FBC-CF90CCA04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1632914208"/>
        <c:axId val="1633430896"/>
      </c:barChart>
      <c:catAx>
        <c:axId val="1632914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1633430896"/>
        <c:crosses val="autoZero"/>
        <c:auto val="1"/>
        <c:lblAlgn val="ctr"/>
        <c:lblOffset val="100"/>
        <c:noMultiLvlLbl val="0"/>
      </c:catAx>
      <c:valAx>
        <c:axId val="16334308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1632914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472B3-DFAE-904A-9274-4EBD7FA58E82}" type="datetimeFigureOut">
              <a:rPr lang="en-SA" smtClean="0"/>
              <a:t>29/12/2021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F7717-D574-CC4A-A97A-1A95F944D0A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8161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7717-D574-CC4A-A97A-1A95F944D0A1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2216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7717-D574-CC4A-A97A-1A95F944D0A1}" type="slidenum">
              <a:rPr lang="en-SA" smtClean="0"/>
              <a:t>17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4706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213364" cy="762000"/>
            <a:chOff x="0" y="0"/>
            <a:chExt cx="4284485" cy="1016000"/>
          </a:xfrm>
        </p:grpSpPr>
        <p:sp>
          <p:nvSpPr>
            <p:cNvPr id="3" name="TextBox 3"/>
            <p:cNvSpPr txBox="1"/>
            <p:nvPr/>
          </p:nvSpPr>
          <p:spPr>
            <a:xfrm>
              <a:off x="1189604" y="0"/>
              <a:ext cx="3094881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</a:rPr>
                <a:t>Diabetes  Awareness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89751"/>
              <a:ext cx="944010" cy="71058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3588" r="3588"/>
          <a:stretch>
            <a:fillRect/>
          </a:stretch>
        </p:blipFill>
        <p:spPr>
          <a:xfrm rot="337666">
            <a:off x="447388" y="-133490"/>
            <a:ext cx="18447884" cy="162473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069924"/>
            <a:ext cx="13518572" cy="356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>
                <a:solidFill>
                  <a:srgbClr val="000000"/>
                </a:solidFill>
                <a:latin typeface="TAN Mon Cheri"/>
              </a:rPr>
              <a:t>PREDICTING DIABETES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82214" y="949325"/>
            <a:ext cx="380220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"/>
              </a:rPr>
              <a:t>NOV 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82214" y="7783377"/>
            <a:ext cx="3802205" cy="1474923"/>
            <a:chOff x="0" y="-47625"/>
            <a:chExt cx="5069606" cy="19665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69606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500" dirty="0">
                  <a:solidFill>
                    <a:srgbClr val="000000"/>
                  </a:solidFill>
                  <a:latin typeface="TT Commons Pro Bold"/>
                </a:rPr>
                <a:t>Presented By:</a:t>
              </a:r>
              <a:endParaRPr lang="en-US" sz="1200" dirty="0">
                <a:solidFill>
                  <a:srgbClr val="000000"/>
                </a:solidFill>
                <a:latin typeface="TT Commons Pr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0647"/>
              <a:ext cx="5069606" cy="114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500" dirty="0">
                  <a:solidFill>
                    <a:srgbClr val="000000"/>
                  </a:solidFill>
                  <a:latin typeface="TT Commons Pro"/>
                </a:rPr>
                <a:t>Sultanah Aldossari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TT Commons Pro"/>
                </a:rPr>
                <a:t>Rawan Alharbi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041167"/>
            <a:ext cx="16694827" cy="521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6077" y="3897801"/>
            <a:ext cx="16450844" cy="4976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57861"/>
            <a:ext cx="16823716" cy="517329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971406"/>
            <a:ext cx="16457257" cy="528689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2268" y="3875934"/>
            <a:ext cx="16899488" cy="53022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645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13313" y="-533870"/>
            <a:ext cx="12561810" cy="12912934"/>
            <a:chOff x="0" y="0"/>
            <a:chExt cx="4052466" cy="41657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466" cy="4165739"/>
            </a:xfrm>
            <a:custGeom>
              <a:avLst/>
              <a:gdLst/>
              <a:ahLst/>
              <a:cxnLst/>
              <a:rect l="l" t="t" r="r" b="b"/>
              <a:pathLst>
                <a:path w="4052466" h="4165739">
                  <a:moveTo>
                    <a:pt x="3928006" y="4165739"/>
                  </a:moveTo>
                  <a:lnTo>
                    <a:pt x="124460" y="4165739"/>
                  </a:lnTo>
                  <a:cubicBezTo>
                    <a:pt x="55880" y="4165739"/>
                    <a:pt x="0" y="4109859"/>
                    <a:pt x="0" y="40412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8006" y="0"/>
                  </a:lnTo>
                  <a:cubicBezTo>
                    <a:pt x="3996586" y="0"/>
                    <a:pt x="4052466" y="55880"/>
                    <a:pt x="4052466" y="124460"/>
                  </a:cubicBezTo>
                  <a:lnTo>
                    <a:pt x="4052466" y="4041279"/>
                  </a:lnTo>
                  <a:cubicBezTo>
                    <a:pt x="4052466" y="4109859"/>
                    <a:pt x="3996586" y="4165739"/>
                    <a:pt x="3928006" y="416573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6658" y="84915"/>
            <a:ext cx="10566234" cy="101171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95132" y="4266147"/>
            <a:ext cx="5366251" cy="2171972"/>
            <a:chOff x="0" y="0"/>
            <a:chExt cx="7155001" cy="2895963"/>
          </a:xfrm>
        </p:grpSpPr>
        <p:sp>
          <p:nvSpPr>
            <p:cNvPr id="7" name="TextBox 7"/>
            <p:cNvSpPr txBox="1"/>
            <p:nvPr/>
          </p:nvSpPr>
          <p:spPr>
            <a:xfrm>
              <a:off x="0" y="1538375"/>
              <a:ext cx="6753310" cy="1357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r>
                <a:rPr lang="en-US" sz="3173">
                  <a:solidFill>
                    <a:srgbClr val="000000"/>
                  </a:solidFill>
                  <a:latin typeface="TT Commons Pro"/>
                </a:rPr>
                <a:t>Relationship between target and predictors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7155001" cy="135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5"/>
                </a:lnSpc>
              </a:pPr>
              <a:r>
                <a:rPr lang="en-US" sz="5923">
                  <a:solidFill>
                    <a:srgbClr val="000000"/>
                  </a:solidFill>
                  <a:latin typeface="TAN Mon Cheri"/>
                </a:rPr>
                <a:t>CONT: EDA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1000"/>
          </a:blip>
          <a:srcRect/>
          <a:stretch>
            <a:fillRect/>
          </a:stretch>
        </p:blipFill>
        <p:spPr>
          <a:xfrm rot="1509195">
            <a:off x="-5244925" y="-2799190"/>
            <a:ext cx="11627886" cy="139256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6775"/>
            <a:ext cx="11672558" cy="100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</a:rPr>
              <a:t>DATA PRE-PROCESSING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95014" y="1208919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938336" y="5191439"/>
            <a:ext cx="3456519" cy="1952277"/>
            <a:chOff x="0" y="0"/>
            <a:chExt cx="1169242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325756" y="5938549"/>
            <a:ext cx="268167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Scaling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81294" y="5143499"/>
            <a:ext cx="3263387" cy="1952277"/>
            <a:chOff x="0" y="0"/>
            <a:chExt cx="1169242" cy="699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9242" cy="699483"/>
            </a:xfrm>
            <a:custGeom>
              <a:avLst/>
              <a:gdLst/>
              <a:ahLst/>
              <a:cxnLst/>
              <a:rect l="l" t="t" r="r" b="b"/>
              <a:pathLst>
                <a:path w="1169242" h="699483">
                  <a:moveTo>
                    <a:pt x="1044782" y="699483"/>
                  </a:moveTo>
                  <a:lnTo>
                    <a:pt x="124460" y="699483"/>
                  </a:lnTo>
                  <a:cubicBezTo>
                    <a:pt x="55880" y="699483"/>
                    <a:pt x="0" y="643603"/>
                    <a:pt x="0" y="575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75023"/>
                  </a:lnTo>
                  <a:cubicBezTo>
                    <a:pt x="1169242" y="643603"/>
                    <a:pt x="1113362" y="699483"/>
                    <a:pt x="1044782" y="699483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30500" y="5678972"/>
            <a:ext cx="2364973" cy="8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2"/>
              </a:lnSpc>
              <a:spcBef>
                <a:spcPct val="0"/>
              </a:spcBef>
            </a:pPr>
            <a:r>
              <a:rPr lang="en-US" sz="2551" dirty="0">
                <a:solidFill>
                  <a:srgbClr val="000000"/>
                </a:solidFill>
                <a:latin typeface="Now Bold"/>
              </a:rPr>
              <a:t>Split into Train and Test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93338" y="5191439"/>
            <a:ext cx="3456519" cy="1952277"/>
            <a:chOff x="0" y="0"/>
            <a:chExt cx="1169242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280758" y="5905324"/>
            <a:ext cx="268167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Handle Zeros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CCCBFB5A-5C48-4442-96B9-7B13DA0C7E36}"/>
              </a:ext>
            </a:extLst>
          </p:cNvPr>
          <p:cNvGrpSpPr/>
          <p:nvPr/>
        </p:nvGrpSpPr>
        <p:grpSpPr>
          <a:xfrm>
            <a:off x="902190" y="5176722"/>
            <a:ext cx="3456519" cy="1952277"/>
            <a:chOff x="0" y="0"/>
            <a:chExt cx="1169242" cy="6604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0F525BF-EF62-8247-B15A-C75D45F48AD6}"/>
                </a:ext>
              </a:extLst>
            </p:cNvPr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93D138EF-C3B7-CB44-B4FD-1C2D5A558D13}"/>
              </a:ext>
            </a:extLst>
          </p:cNvPr>
          <p:cNvSpPr txBox="1"/>
          <p:nvPr/>
        </p:nvSpPr>
        <p:spPr>
          <a:xfrm>
            <a:off x="1255941" y="5905324"/>
            <a:ext cx="2950958" cy="432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Outliers Handling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83" t="51384" r="36563" b="131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9231" y="748454"/>
            <a:ext cx="17373600" cy="80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3600" dirty="0">
                <a:solidFill>
                  <a:srgbClr val="000000"/>
                </a:solidFill>
                <a:latin typeface="TAN Mon Cheri"/>
              </a:rPr>
              <a:t>MODEL EXPERIMENTS &amp; </a:t>
            </a:r>
            <a:r>
              <a:rPr lang="en-US" sz="3200" dirty="0">
                <a:solidFill>
                  <a:srgbClr val="000000"/>
                </a:solidFill>
                <a:latin typeface="TAN Mon Cheri"/>
              </a:rPr>
              <a:t>EVALUATION</a:t>
            </a:r>
            <a:r>
              <a:rPr lang="en-US" sz="3600" dirty="0">
                <a:solidFill>
                  <a:srgbClr val="000000"/>
                </a:solidFill>
                <a:latin typeface="TAN Mon Cheri"/>
              </a:rPr>
              <a:t>: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42D8CD4-6315-B541-8C4F-E02F90685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694081"/>
              </p:ext>
            </p:extLst>
          </p:nvPr>
        </p:nvGraphicFramePr>
        <p:xfrm>
          <a:off x="1752600" y="1851794"/>
          <a:ext cx="14325600" cy="7331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971" r="974" b="64532"/>
          <a:stretch>
            <a:fillRect/>
          </a:stretch>
        </p:blipFill>
        <p:spPr>
          <a:xfrm>
            <a:off x="8021" y="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1276" y="4045321"/>
            <a:ext cx="11353452" cy="2511002"/>
            <a:chOff x="0" y="-142875"/>
            <a:chExt cx="15137936" cy="33480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5137936" cy="23006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BEST PREFORMED ALGORITHM: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5528" y="2473821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4310" y="3828836"/>
            <a:ext cx="5982688" cy="2727487"/>
            <a:chOff x="0" y="0"/>
            <a:chExt cx="8153276" cy="41294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45467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621132" y="861721"/>
              <a:ext cx="7179428" cy="73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Logistic Regression L2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12627" y="2077988"/>
              <a:ext cx="6928025" cy="120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81%</a:t>
              </a:r>
            </a:p>
            <a:p>
              <a:pPr marL="0" lvl="0" indent="0"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80%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4812" y="7164907"/>
            <a:ext cx="5982687" cy="2593295"/>
            <a:chOff x="0" y="0"/>
            <a:chExt cx="8153276" cy="41294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C8A1B2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86924" y="812157"/>
              <a:ext cx="7179428" cy="774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Logistic Regression L1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12627" y="1977335"/>
              <a:ext cx="6928025" cy="120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81%</a:t>
              </a:r>
            </a:p>
            <a:p>
              <a:pPr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81%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698B5F1F-C144-0E4D-9653-CAE7C902EE12}"/>
              </a:ext>
            </a:extLst>
          </p:cNvPr>
          <p:cNvGrpSpPr/>
          <p:nvPr/>
        </p:nvGrpSpPr>
        <p:grpSpPr>
          <a:xfrm>
            <a:off x="9434812" y="693480"/>
            <a:ext cx="5850421" cy="2576986"/>
            <a:chOff x="0" y="0"/>
            <a:chExt cx="8153276" cy="4129418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32D05F65-ABFC-CC44-9456-FA230E2DA6A5}"/>
                </a:ext>
              </a:extLst>
            </p:cNvPr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2DA991EC-CCF7-9044-A1DE-041D390E0616}"/>
                  </a:ext>
                </a:extLst>
              </p:cNvPr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C8A1B2"/>
              </a:solidFill>
            </p:spPr>
          </p:sp>
        </p:grp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24F84D9-48A3-814E-A477-871EDFFEBA7B}"/>
                </a:ext>
              </a:extLst>
            </p:cNvPr>
            <p:cNvSpPr txBox="1"/>
            <p:nvPr/>
          </p:nvSpPr>
          <p:spPr>
            <a:xfrm>
              <a:off x="486925" y="812157"/>
              <a:ext cx="7179428" cy="93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Ada Boost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B7A58E5-C25B-8040-A59C-20CC7E553279}"/>
                </a:ext>
              </a:extLst>
            </p:cNvPr>
            <p:cNvSpPr txBox="1"/>
            <p:nvPr/>
          </p:nvSpPr>
          <p:spPr>
            <a:xfrm>
              <a:off x="612627" y="1977335"/>
              <a:ext cx="6928024" cy="144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84%</a:t>
              </a:r>
            </a:p>
            <a:p>
              <a:pPr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76%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31542" y="-10869755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602244"/>
            <a:ext cx="11353452" cy="1643170"/>
            <a:chOff x="0" y="-142875"/>
            <a:chExt cx="15137936" cy="219089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12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ADA BOOST CLASSIFIER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FCF5EDC-7C9F-9546-AD3B-164B96186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64" y="2974339"/>
            <a:ext cx="9260160" cy="6634144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9EA494A1-3946-ED48-B8BB-D086A08AB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4339"/>
            <a:ext cx="6606110" cy="6793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410564" y="1709417"/>
            <a:ext cx="15350424" cy="153504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1585795"/>
            <a:ext cx="1064217" cy="10642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2839542"/>
            <a:ext cx="1064217" cy="106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4341656"/>
            <a:ext cx="1064217" cy="106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5700595"/>
            <a:ext cx="1064217" cy="106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7055685"/>
            <a:ext cx="1064217" cy="106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8320411"/>
            <a:ext cx="1064217" cy="106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232703"/>
            <a:ext cx="2940212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3198967"/>
            <a:ext cx="7324149" cy="3299623"/>
            <a:chOff x="0" y="0"/>
            <a:chExt cx="9765532" cy="43994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09550"/>
              <a:ext cx="9765532" cy="3484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CONTENT OUTLINE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68189"/>
              <a:ext cx="976553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986101" y="1857949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6101" y="3109184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86101" y="4611298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Expolarity 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86101" y="5972749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Data Pre-processing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6101" y="7325327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Model Building and Evaluation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86101" y="8592565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31542" y="-10869755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709400"/>
            <a:ext cx="11353452" cy="1536014"/>
            <a:chOff x="0" y="0"/>
            <a:chExt cx="15137936" cy="204801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066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>
                  <a:solidFill>
                    <a:srgbClr val="000000"/>
                  </a:solidFill>
                  <a:latin typeface="TAN Mon Cheri"/>
                </a:rPr>
                <a:t>LOGISTIC REGRESSION L2: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FBB7E0A-A254-304C-BDCE-20AC446B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60" y="3012439"/>
            <a:ext cx="8382000" cy="603997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957C4B8-6A75-514E-9C12-B4F301FE8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1" b="-1"/>
          <a:stretch/>
        </p:blipFill>
        <p:spPr>
          <a:xfrm>
            <a:off x="2514600" y="3012439"/>
            <a:ext cx="5516489" cy="60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95067" y="-7675212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602244"/>
            <a:ext cx="11353452" cy="1643170"/>
            <a:chOff x="0" y="-142875"/>
            <a:chExt cx="15137936" cy="219089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12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LOGISTIC REGRESSION L1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0A57D65-AE40-374C-B01F-0FF7DFB81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271496"/>
            <a:ext cx="8862268" cy="6386046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64A1C1B-EE0C-6A4D-A966-C9198BDBB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71496"/>
            <a:ext cx="6056940" cy="63757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/>
          <a:stretch>
            <a:fillRect/>
          </a:stretch>
        </p:blipFill>
        <p:spPr>
          <a:xfrm rot="-8550296">
            <a:off x="5617940" y="-5668028"/>
            <a:ext cx="17658977" cy="144362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886200" y="1866900"/>
            <a:ext cx="13869301" cy="138693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601363"/>
            <a:ext cx="10470235" cy="2991678"/>
            <a:chOff x="0" y="0"/>
            <a:chExt cx="13960313" cy="3988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3960313" cy="285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50"/>
                </a:lnSpc>
              </a:pPr>
              <a:r>
                <a:rPr lang="en-US" sz="5900">
                  <a:solidFill>
                    <a:srgbClr val="000000"/>
                  </a:solidFill>
                  <a:latin typeface="TAN Mon Cheri"/>
                </a:rPr>
                <a:t>DIABETES PREDICTION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7596"/>
              <a:ext cx="1396031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381568">
            <a:off x="10828857" y="-3567569"/>
            <a:ext cx="13067819" cy="143799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9939" t="22422" r="23988" b="22716"/>
          <a:stretch>
            <a:fillRect/>
          </a:stretch>
        </p:blipFill>
        <p:spPr>
          <a:xfrm>
            <a:off x="3533282" y="3786060"/>
            <a:ext cx="1603613" cy="1568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83430" y="4014041"/>
            <a:ext cx="1639056" cy="11294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533282" y="5547987"/>
            <a:ext cx="4130305" cy="2212937"/>
            <a:chOff x="0" y="0"/>
            <a:chExt cx="5507073" cy="2950583"/>
          </a:xfrm>
        </p:grpSpPr>
        <p:sp>
          <p:nvSpPr>
            <p:cNvPr id="6" name="TextBox 6"/>
            <p:cNvSpPr txBox="1"/>
            <p:nvPr/>
          </p:nvSpPr>
          <p:spPr>
            <a:xfrm>
              <a:off x="0" y="2431012"/>
              <a:ext cx="5507073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</a:rPr>
                <a:t>For better predictions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07073" cy="1934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</a:rPr>
                <a:t>Collect more data about diabetes and analyze them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83430" y="5509887"/>
            <a:ext cx="4130305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Build a system that helps people in getting an initial information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66775"/>
            <a:ext cx="13537367" cy="100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</a:rPr>
              <a:t>FUTURE WORK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645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3979" y="4240890"/>
            <a:ext cx="12515853" cy="1805220"/>
            <a:chOff x="0" y="0"/>
            <a:chExt cx="16687804" cy="240696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9550"/>
              <a:ext cx="16687804" cy="1664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CONCLUSION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12001" y="1675651"/>
              <a:ext cx="1166380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136" t="166" r="1809" b="643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86073" y="4060222"/>
            <a:ext cx="12515853" cy="3170470"/>
            <a:chOff x="0" y="0"/>
            <a:chExt cx="16687804" cy="422729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9550"/>
              <a:ext cx="16687804" cy="3484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THANK YOU FOR LISTENING!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12001" y="3495985"/>
              <a:ext cx="1166380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71013"/>
            <a:ext cx="3213364" cy="532936"/>
            <a:chOff x="0" y="0"/>
            <a:chExt cx="4284485" cy="710582"/>
          </a:xfrm>
        </p:grpSpPr>
        <p:sp>
          <p:nvSpPr>
            <p:cNvPr id="7" name="TextBox 7"/>
            <p:cNvSpPr txBox="1"/>
            <p:nvPr/>
          </p:nvSpPr>
          <p:spPr>
            <a:xfrm>
              <a:off x="1189604" y="64249"/>
              <a:ext cx="309488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</a:rPr>
                <a:t>DIABETES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44010" cy="710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4586" b="59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1000"/>
          </a:blip>
          <a:srcRect/>
          <a:stretch>
            <a:fillRect/>
          </a:stretch>
        </p:blipFill>
        <p:spPr>
          <a:xfrm rot="-1843946">
            <a:off x="12476426" y="-4906666"/>
            <a:ext cx="10624840" cy="127243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31225"/>
            <a:ext cx="8115300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29251"/>
            <a:ext cx="13427298" cy="335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Diabetes is a common chronic disease and poses a great threat to human health.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It can lead to chronic damage and dysfunction of various tissues. Therefore, The earlier diagnosis is obtained, the much easier we can control diabetes.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Our aim is to predict diabetes using Classification techniques.</a:t>
            </a:r>
          </a:p>
          <a:p>
            <a:pPr>
              <a:lnSpc>
                <a:spcPts val="4500"/>
              </a:lnSpc>
            </a:pPr>
            <a:endParaRPr lang="en-US" sz="1200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160776" y="1538136"/>
            <a:ext cx="15350424" cy="153504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rcRect/>
          <a:stretch>
            <a:fillRect/>
          </a:stretch>
        </p:blipFill>
        <p:spPr>
          <a:xfrm rot="437564">
            <a:off x="12315158" y="-774065"/>
            <a:ext cx="14184276" cy="146607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31225"/>
            <a:ext cx="8115300" cy="130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</a:rPr>
              <a:t>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05363" y="7341346"/>
            <a:ext cx="3113721" cy="1314174"/>
            <a:chOff x="0" y="0"/>
            <a:chExt cx="2146842" cy="9060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605363" y="779227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Outcome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8916" y="3045666"/>
            <a:ext cx="3113721" cy="1314174"/>
            <a:chOff x="0" y="0"/>
            <a:chExt cx="2146842" cy="9060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568916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Pregnancies</a:t>
            </a:r>
            <a:r>
              <a:rPr lang="en-US" sz="1200">
                <a:solidFill>
                  <a:srgbClr val="F5F5EF"/>
                </a:solidFill>
                <a:latin typeface="Arimo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0409" y="7315908"/>
            <a:ext cx="3113721" cy="1314174"/>
            <a:chOff x="0" y="0"/>
            <a:chExt cx="2146842" cy="906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530409" y="7766831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Age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30409" y="5156416"/>
            <a:ext cx="3113721" cy="1314174"/>
            <a:chOff x="0" y="0"/>
            <a:chExt cx="2146842" cy="906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530409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Insulin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605363" y="5156416"/>
            <a:ext cx="3113721" cy="1314174"/>
            <a:chOff x="0" y="0"/>
            <a:chExt cx="2146842" cy="9060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605363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BMI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605363" y="3045666"/>
            <a:ext cx="3113721" cy="1314174"/>
            <a:chOff x="0" y="0"/>
            <a:chExt cx="2146842" cy="9060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605363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Blood Pressure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568916" y="5156416"/>
            <a:ext cx="3113721" cy="1314174"/>
            <a:chOff x="0" y="0"/>
            <a:chExt cx="2146842" cy="9060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3568916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Skin Thickness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568916" y="7341346"/>
            <a:ext cx="3113721" cy="1314174"/>
            <a:chOff x="0" y="0"/>
            <a:chExt cx="2146842" cy="9060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568916" y="7683085"/>
            <a:ext cx="3113721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Diabetes Pedigree Function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5F5EF"/>
              </a:solidFill>
              <a:latin typeface="Now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7530409" y="3045666"/>
            <a:ext cx="3113721" cy="1314174"/>
            <a:chOff x="0" y="0"/>
            <a:chExt cx="2146842" cy="9060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7530409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Glucose </a:t>
            </a:r>
            <a:r>
              <a:rPr lang="en-US" sz="1200">
                <a:solidFill>
                  <a:srgbClr val="F5F5EF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5197" y="-489644"/>
            <a:ext cx="19018395" cy="4861737"/>
            <a:chOff x="0" y="0"/>
            <a:chExt cx="6186311" cy="1581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81428"/>
            </a:xfrm>
            <a:custGeom>
              <a:avLst/>
              <a:gdLst/>
              <a:ahLst/>
              <a:cxnLst/>
              <a:rect l="l" t="t" r="r" b="b"/>
              <a:pathLst>
                <a:path w="6186311" h="1581428">
                  <a:moveTo>
                    <a:pt x="6061851" y="1581428"/>
                  </a:moveTo>
                  <a:lnTo>
                    <a:pt x="124460" y="1581428"/>
                  </a:lnTo>
                  <a:cubicBezTo>
                    <a:pt x="55880" y="1581428"/>
                    <a:pt x="0" y="1525548"/>
                    <a:pt x="0" y="14569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56968"/>
                  </a:lnTo>
                  <a:cubicBezTo>
                    <a:pt x="6186311" y="1525548"/>
                    <a:pt x="6130431" y="1581428"/>
                    <a:pt x="6061851" y="1581428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7539" y="-5223099"/>
            <a:ext cx="13938055" cy="139380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6014" y="4751620"/>
            <a:ext cx="6053286" cy="38424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0702" y="4751620"/>
            <a:ext cx="6374500" cy="37658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85714" y="4751620"/>
            <a:ext cx="8324714" cy="444228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084081" y="1028700"/>
            <a:ext cx="13139592" cy="1825049"/>
            <a:chOff x="0" y="0"/>
            <a:chExt cx="17519456" cy="24333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17519456" cy="1664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TOOLS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02091"/>
              <a:ext cx="1751945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82015" y="2028952"/>
            <a:ext cx="10807875" cy="7229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722" y="3472010"/>
            <a:ext cx="17945278" cy="54807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652" y="3604665"/>
            <a:ext cx="17486695" cy="54427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7578" y="3852933"/>
            <a:ext cx="17040577" cy="52825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250</Words>
  <Application>Microsoft Macintosh PowerPoint</Application>
  <PresentationFormat>Custom</PresentationFormat>
  <Paragraphs>71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TT Commons Pro</vt:lpstr>
      <vt:lpstr>Now Bold</vt:lpstr>
      <vt:lpstr>Calibri</vt:lpstr>
      <vt:lpstr>Arial</vt:lpstr>
      <vt:lpstr>Arimo</vt:lpstr>
      <vt:lpstr>TAN Mon Cheri</vt:lpstr>
      <vt:lpstr>Didot</vt:lpstr>
      <vt:lpstr>TT Commons Pro Bold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Diabetes</dc:title>
  <cp:lastModifiedBy>sultanah aldosari</cp:lastModifiedBy>
  <cp:revision>7</cp:revision>
  <dcterms:created xsi:type="dcterms:W3CDTF">2006-08-16T00:00:00Z</dcterms:created>
  <dcterms:modified xsi:type="dcterms:W3CDTF">2021-12-28T21:46:52Z</dcterms:modified>
  <dc:identifier>DAEu-VAOmdk</dc:identifier>
</cp:coreProperties>
</file>